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2" r:id="rId4"/>
    <p:sldId id="295" r:id="rId5"/>
    <p:sldId id="294" r:id="rId6"/>
    <p:sldId id="265" r:id="rId7"/>
    <p:sldId id="266" r:id="rId8"/>
    <p:sldId id="267" r:id="rId9"/>
    <p:sldId id="293" r:id="rId10"/>
    <p:sldId id="269" r:id="rId11"/>
    <p:sldId id="270" r:id="rId12"/>
    <p:sldId id="277" r:id="rId13"/>
    <p:sldId id="286" r:id="rId14"/>
    <p:sldId id="271" r:id="rId15"/>
    <p:sldId id="272" r:id="rId16"/>
    <p:sldId id="285" r:id="rId17"/>
    <p:sldId id="284" r:id="rId18"/>
    <p:sldId id="283" r:id="rId19"/>
    <p:sldId id="279" r:id="rId20"/>
    <p:sldId id="281" r:id="rId21"/>
    <p:sldId id="280" r:id="rId22"/>
    <p:sldId id="282" r:id="rId23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CBD5E"/>
    <a:srgbClr val="CDBB37"/>
    <a:srgbClr val="F1C445"/>
    <a:srgbClr val="CCCC00"/>
    <a:srgbClr val="2C6628"/>
    <a:srgbClr val="10253F"/>
    <a:srgbClr val="FEFADA"/>
    <a:srgbClr val="F3F6CE"/>
    <a:srgbClr val="FEF4EC"/>
    <a:srgbClr val="FFFE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0" autoAdjust="0"/>
    <p:restoredTop sz="94671" autoAdjust="0"/>
  </p:normalViewPr>
  <p:slideViewPr>
    <p:cSldViewPr>
      <p:cViewPr varScale="1">
        <p:scale>
          <a:sx n="64" d="100"/>
          <a:sy n="64" d="100"/>
        </p:scale>
        <p:origin x="-124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4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14E3-0162-4CC4-906D-BD3FDF4ADC5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4B70-0047-499E-9E9C-33302A3C9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67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14E3-0162-4CC4-906D-BD3FDF4ADC5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4B70-0047-499E-9E9C-33302A3C9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987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14E3-0162-4CC4-906D-BD3FDF4ADC5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4B70-0047-499E-9E9C-33302A3C9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89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14E3-0162-4CC4-906D-BD3FDF4ADC5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4B70-0047-499E-9E9C-33302A3C9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200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14E3-0162-4CC4-906D-BD3FDF4ADC5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4B70-0047-499E-9E9C-33302A3C9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10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14E3-0162-4CC4-906D-BD3FDF4ADC5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4B70-0047-499E-9E9C-33302A3C9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84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14E3-0162-4CC4-906D-BD3FDF4ADC5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4B70-0047-499E-9E9C-33302A3C9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1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14E3-0162-4CC4-906D-BD3FDF4ADC5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4B70-0047-499E-9E9C-33302A3C9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2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14E3-0162-4CC4-906D-BD3FDF4ADC5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4B70-0047-499E-9E9C-33302A3C9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795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14E3-0162-4CC4-906D-BD3FDF4ADC5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4B70-0047-499E-9E9C-33302A3C9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7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D14E3-0162-4CC4-906D-BD3FDF4ADC5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F4B70-0047-499E-9E9C-33302A3C9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2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7000"/>
            <a:lum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61000"/>
                    </a14:imgEffect>
                    <a14:imgEffect>
                      <a14:brightnessContrast bright="6000" contrast="-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52000" t="34000" r="-66000" b="-3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D14E3-0162-4CC4-906D-BD3FDF4ADC53}" type="datetimeFigureOut">
              <a:rPr lang="en-US" smtClean="0"/>
              <a:t>7/9/2018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3F4B70-0047-499E-9E9C-33302A3C9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36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9800" y="1905000"/>
            <a:ext cx="7137400" cy="2362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ea typeface="Champagne &amp; Limousines" panose="020B0502020202020204" pitchFamily="34" charset="0"/>
              </a:rPr>
              <a:t>We’re the experts at</a:t>
            </a:r>
            <a:endParaRPr lang="en-US" sz="2400" dirty="0">
              <a:solidFill>
                <a:schemeClr val="tx1"/>
              </a:solidFill>
              <a:ea typeface="Champagne &amp; Limousines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2000" y="5257800"/>
            <a:ext cx="7137400" cy="406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5988050"/>
            <a:ext cx="7613650" cy="3683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i="1" dirty="0" smtClean="0">
                <a:ea typeface="Champagne &amp; Limousines" panose="020B0502020202020204" pitchFamily="34" charset="0"/>
              </a:rPr>
              <a:t>tagline</a:t>
            </a:r>
            <a:endParaRPr lang="en-US" sz="1600" i="1" dirty="0">
              <a:ea typeface="Champagne &amp; Limousines" panose="020B0502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30400" y="4781547"/>
            <a:ext cx="1752600" cy="317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Prepared for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96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812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Areas of Core Expertise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2464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812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How We Work With Our Clients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217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812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Sample Program Components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6033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812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Sample: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0272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812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Sample Program: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598750" y="1238859"/>
            <a:ext cx="7137400" cy="53536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285750" indent="-285750">
              <a:lnSpc>
                <a:spcPct val="200000"/>
              </a:lnSpc>
              <a:buBlip>
                <a:blip r:embed="rId2"/>
              </a:buBlip>
            </a:pP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230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812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Sample Program: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0403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596731" cy="6604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Sample </a:t>
            </a:r>
            <a:r>
              <a:rPr lang="en-US" sz="2800" dirty="0"/>
              <a:t>Workshops | </a:t>
            </a:r>
            <a:r>
              <a:rPr lang="en-US" sz="2800" dirty="0" smtClean="0"/>
              <a:t>Speaking |Training Programs</a:t>
            </a:r>
            <a:endParaRPr lang="en-US" sz="2800" dirty="0"/>
          </a:p>
        </p:txBody>
      </p:sp>
      <p:sp>
        <p:nvSpPr>
          <p:cNvPr id="2" name="Rectangle 1"/>
          <p:cNvSpPr/>
          <p:nvPr/>
        </p:nvSpPr>
        <p:spPr>
          <a:xfrm>
            <a:off x="645569" y="1295400"/>
            <a:ext cx="7888831" cy="413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endParaRPr lang="en-US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182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812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Why Choose Us:</a:t>
            </a:r>
            <a:endParaRPr lang="en-US" sz="3600" dirty="0"/>
          </a:p>
        </p:txBody>
      </p:sp>
      <p:sp>
        <p:nvSpPr>
          <p:cNvPr id="2" name="Rectangle 1"/>
          <p:cNvSpPr/>
          <p:nvPr/>
        </p:nvSpPr>
        <p:spPr>
          <a:xfrm>
            <a:off x="687106" y="1148219"/>
            <a:ext cx="7654663" cy="472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>
              <a:buBlip>
                <a:blip r:embed="rId2"/>
              </a:buBlip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5 BULLETS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691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812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Representative Industry Expertise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6038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812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Expertise Across the Globe</a:t>
            </a:r>
            <a:endParaRPr lang="en-US" sz="4000" dirty="0"/>
          </a:p>
        </p:txBody>
      </p:sp>
      <p:sp>
        <p:nvSpPr>
          <p:cNvPr id="2" name="Rectangle 1"/>
          <p:cNvSpPr/>
          <p:nvPr/>
        </p:nvSpPr>
        <p:spPr>
          <a:xfrm>
            <a:off x="645569" y="1295400"/>
            <a:ext cx="7888831" cy="41338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50000"/>
              </a:lnSpc>
              <a:buBlip>
                <a:blip r:embed="rId2"/>
              </a:buBlip>
            </a:pPr>
            <a:endParaRPr lang="en-US" sz="2000" dirty="0" smtClean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38200" y="160020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What continents have you worked on?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45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828651" y="444500"/>
            <a:ext cx="725596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u="sng" cap="none" spc="0" dirty="0" smtClean="0">
                <a:ln w="50800"/>
                <a:effectLst/>
              </a:rPr>
              <a:t>5 Key Times Our Client Call On Us</a:t>
            </a:r>
            <a:endParaRPr lang="en-US" sz="4000" b="1" u="sng" cap="none" spc="0" dirty="0">
              <a:ln w="50800"/>
              <a:effectLst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890" y="1371600"/>
            <a:ext cx="8348428" cy="45320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1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2</a:t>
            </a: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3</a:t>
            </a:r>
          </a:p>
          <a:p>
            <a:endParaRPr 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4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/>
          </a:p>
          <a:p>
            <a:pPr marL="228600" indent="-228600">
              <a:buFont typeface="Arial" panose="020B0604020202020204" pitchFamily="34" charset="0"/>
              <a:buChar char="•"/>
            </a:pPr>
            <a:endParaRPr lang="en-US" sz="105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dirty="0" smtClean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38206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5842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Our Founder &amp; CEO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7403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5842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Our Bench Members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33787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419" y="2590800"/>
            <a:ext cx="5730319" cy="2057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hampagne &amp; Limousines" panose="020B0502020202020204" pitchFamily="34" charset="0"/>
                <a:ea typeface="Champagne &amp; Limousines" panose="020B0502020202020204" pitchFamily="34" charset="0"/>
              </a:rPr>
              <a:t>Contact</a:t>
            </a:r>
            <a:endParaRPr lang="en-US" sz="1000" b="1" dirty="0" smtClean="0">
              <a:solidFill>
                <a:schemeClr val="tx1">
                  <a:lumMod val="95000"/>
                  <a:lumOff val="5000"/>
                </a:schemeClr>
              </a:solidFill>
              <a:latin typeface="Champagne &amp; Limousines" panose="020B0502020202020204" pitchFamily="34" charset="0"/>
              <a:ea typeface="Champagne &amp; Limousines" panose="020B0502020202020204" pitchFamily="34" charset="0"/>
            </a:endParaRPr>
          </a:p>
          <a:p>
            <a:pPr algn="r"/>
            <a:endParaRPr lang="en-US" sz="2400" b="1" dirty="0" smtClean="0">
              <a:solidFill>
                <a:schemeClr val="tx1">
                  <a:lumMod val="95000"/>
                  <a:lumOff val="5000"/>
                </a:schemeClr>
              </a:solidFill>
              <a:latin typeface="Champagne &amp; Limousines" panose="020B0502020202020204" pitchFamily="34" charset="0"/>
              <a:ea typeface="Champagne &amp; Limousines" panose="020B0502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0929" y="914400"/>
            <a:ext cx="34971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LAST SLIDE …. </a:t>
            </a:r>
          </a:p>
        </p:txBody>
      </p:sp>
    </p:spTree>
    <p:extLst>
      <p:ext uri="{BB962C8B-B14F-4D97-AF65-F5344CB8AC3E}">
        <p14:creationId xmlns:p14="http://schemas.microsoft.com/office/powerpoint/2010/main" val="131321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812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Case Study 1: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79878" y="1940748"/>
            <a:ext cx="3497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FILL IN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" y="1411372"/>
            <a:ext cx="7685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C6628"/>
                </a:solidFill>
              </a:rPr>
              <a:t>Challenge:</a:t>
            </a:r>
            <a:endParaRPr lang="en-US" sz="2800" b="1" dirty="0">
              <a:solidFill>
                <a:srgbClr val="2C662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6315" y="3892630"/>
            <a:ext cx="7685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C6628"/>
                </a:solidFill>
              </a:rPr>
              <a:t>Solution:</a:t>
            </a:r>
            <a:endParaRPr lang="en-US" sz="2800" b="1" dirty="0">
              <a:solidFill>
                <a:srgbClr val="2C6628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766206" y="1477349"/>
            <a:ext cx="3490748" cy="388516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  <a:reflection blurRad="6350" stA="50000" endPos="9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</a:rPr>
              <a:t>Result</a:t>
            </a:r>
            <a:r>
              <a:rPr lang="en-US" sz="2400" b="1" dirty="0" smtClean="0">
                <a:solidFill>
                  <a:schemeClr val="bg1"/>
                </a:solidFill>
              </a:rPr>
              <a:t>: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b="1" dirty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 smtClean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 smtClean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 smtClean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9877" y="4415850"/>
            <a:ext cx="3497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FILL IN</a:t>
            </a:r>
          </a:p>
        </p:txBody>
      </p:sp>
    </p:spTree>
    <p:extLst>
      <p:ext uri="{BB962C8B-B14F-4D97-AF65-F5344CB8AC3E}">
        <p14:creationId xmlns:p14="http://schemas.microsoft.com/office/powerpoint/2010/main" val="412482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812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Case Study 2: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79878" y="1940748"/>
            <a:ext cx="3497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FILL IN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" y="1411372"/>
            <a:ext cx="7685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C6628"/>
                </a:solidFill>
              </a:rPr>
              <a:t>Challenge:</a:t>
            </a:r>
            <a:endParaRPr lang="en-US" sz="2800" b="1" dirty="0">
              <a:solidFill>
                <a:srgbClr val="2C662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6315" y="3892630"/>
            <a:ext cx="7685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C6628"/>
                </a:solidFill>
              </a:rPr>
              <a:t>Solution:</a:t>
            </a:r>
            <a:endParaRPr lang="en-US" sz="2800" b="1" dirty="0">
              <a:solidFill>
                <a:srgbClr val="2C6628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764415" y="1705964"/>
            <a:ext cx="3490748" cy="388516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  <a:reflection blurRad="6350" stA="50000" endPos="9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</a:rPr>
              <a:t>Result</a:t>
            </a:r>
            <a:r>
              <a:rPr lang="en-US" sz="2400" b="1" dirty="0" smtClean="0">
                <a:solidFill>
                  <a:schemeClr val="bg1"/>
                </a:solidFill>
              </a:rPr>
              <a:t>: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b="1" dirty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 smtClean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 smtClean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 smtClean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9877" y="4415850"/>
            <a:ext cx="3497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FILL IN</a:t>
            </a:r>
          </a:p>
        </p:txBody>
      </p:sp>
    </p:spTree>
    <p:extLst>
      <p:ext uri="{BB962C8B-B14F-4D97-AF65-F5344CB8AC3E}">
        <p14:creationId xmlns:p14="http://schemas.microsoft.com/office/powerpoint/2010/main" val="259698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812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Case Study 3: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779878" y="1940748"/>
            <a:ext cx="3497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FILL IN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500" y="1411372"/>
            <a:ext cx="7685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C6628"/>
                </a:solidFill>
              </a:rPr>
              <a:t>Challenge:</a:t>
            </a:r>
            <a:endParaRPr lang="en-US" sz="2800" b="1" dirty="0">
              <a:solidFill>
                <a:srgbClr val="2C6628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6315" y="3892630"/>
            <a:ext cx="7685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2C6628"/>
                </a:solidFill>
              </a:rPr>
              <a:t>Solution:</a:t>
            </a:r>
            <a:endParaRPr lang="en-US" sz="2800" b="1" dirty="0">
              <a:solidFill>
                <a:srgbClr val="2C6628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4851021" y="1682081"/>
            <a:ext cx="3490748" cy="3885163"/>
          </a:xfrm>
          <a:prstGeom prst="round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  <a:reflection blurRad="6350" stA="50000" endPos="90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bg1"/>
                </a:solidFill>
              </a:rPr>
              <a:t>Result</a:t>
            </a:r>
            <a:r>
              <a:rPr lang="en-US" sz="2400" b="1" dirty="0" smtClean="0">
                <a:solidFill>
                  <a:schemeClr val="bg1"/>
                </a:solidFill>
              </a:rPr>
              <a:t>:</a:t>
            </a:r>
          </a:p>
          <a:p>
            <a:endParaRPr lang="en-US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b="1" dirty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 smtClean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 smtClean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 smtClean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  <a:p>
            <a:endParaRPr lang="en-US" b="1" dirty="0">
              <a:gradFill>
                <a:gsLst>
                  <a:gs pos="0">
                    <a:schemeClr val="tx2">
                      <a:lumMod val="75000"/>
                    </a:schemeClr>
                  </a:gs>
                  <a:gs pos="39999">
                    <a:srgbClr val="85C2FF"/>
                  </a:gs>
                  <a:gs pos="100000">
                    <a:schemeClr val="tx2">
                      <a:lumMod val="75000"/>
                    </a:schemeClr>
                  </a:gs>
                  <a:gs pos="100000">
                    <a:srgbClr val="FFEBFA"/>
                  </a:gs>
                </a:gsLst>
                <a:lin ang="2700000" scaled="1"/>
              </a:gra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9877" y="4415850"/>
            <a:ext cx="34971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FILL IN</a:t>
            </a:r>
          </a:p>
        </p:txBody>
      </p:sp>
    </p:spTree>
    <p:extLst>
      <p:ext uri="{BB962C8B-B14F-4D97-AF65-F5344CB8AC3E}">
        <p14:creationId xmlns:p14="http://schemas.microsoft.com/office/powerpoint/2010/main" val="99356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812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Where We See Alignment with XYZ: 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632869" y="1480799"/>
            <a:ext cx="5082131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Blip>
                <a:blip r:embed="rId2"/>
              </a:buBlip>
            </a:pPr>
            <a:r>
              <a:rPr lang="en-US" sz="1600" dirty="0" smtClean="0"/>
              <a:t>XYZ shares our core values in</a:t>
            </a:r>
            <a:endParaRPr lang="en-US" sz="800" dirty="0" smtClean="0"/>
          </a:p>
          <a:p>
            <a:endParaRPr lang="en-US" sz="1600" dirty="0"/>
          </a:p>
          <a:p>
            <a:pPr marL="285750" indent="-285750">
              <a:buBlip>
                <a:blip r:embed="rId2"/>
              </a:buBlip>
            </a:pPr>
            <a:r>
              <a:rPr lang="en-US" sz="1600" dirty="0"/>
              <a:t>XYZ </a:t>
            </a:r>
            <a:r>
              <a:rPr lang="en-US" sz="1600" dirty="0" smtClean="0"/>
              <a:t>values</a:t>
            </a:r>
          </a:p>
          <a:p>
            <a:endParaRPr lang="en-US" sz="1600" dirty="0" smtClean="0"/>
          </a:p>
          <a:p>
            <a:pPr marL="285750" indent="-285750">
              <a:buBlip>
                <a:blip r:embed="rId2"/>
              </a:buBlip>
            </a:pPr>
            <a:r>
              <a:rPr lang="en-US" sz="1600" dirty="0"/>
              <a:t>XYZ </a:t>
            </a:r>
            <a:r>
              <a:rPr lang="en-US" sz="1600" dirty="0" smtClean="0"/>
              <a:t>is committed to</a:t>
            </a:r>
          </a:p>
          <a:p>
            <a:endParaRPr lang="en-US" sz="1600" dirty="0" smtClean="0"/>
          </a:p>
          <a:p>
            <a:endParaRPr lang="en-US" sz="400" dirty="0"/>
          </a:p>
          <a:p>
            <a:pPr marL="285750" indent="-285750">
              <a:buBlip>
                <a:blip r:embed="rId2"/>
              </a:buBlip>
            </a:pPr>
            <a:r>
              <a:rPr lang="en-US" sz="1600" dirty="0"/>
              <a:t>XYZ </a:t>
            </a:r>
            <a:r>
              <a:rPr lang="en-US" sz="1600" dirty="0" smtClean="0"/>
              <a:t>sees the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09742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812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 Sample of the Global Brands We’ve Impacted: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06083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812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 Sample of the Organizations We Support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6833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632869" y="254000"/>
            <a:ext cx="7708900" cy="812800"/>
          </a:xfrm>
          <a:prstGeom prst="rect">
            <a:avLst/>
          </a:prstGeom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/>
              <a:t>Highlights of Our Expertise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1447800"/>
            <a:ext cx="59465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 smtClean="0"/>
              <a:t>4-6 awesome successes you are proud of </a:t>
            </a:r>
            <a:endParaRPr lang="en-US" sz="2400" dirty="0"/>
          </a:p>
          <a:p>
            <a:endParaRPr lang="en-US" sz="1400" dirty="0"/>
          </a:p>
          <a:p>
            <a:pPr marL="285750" indent="-285750">
              <a:buBlip>
                <a:blip r:embed="rId2"/>
              </a:buBlip>
            </a:pPr>
            <a:endParaRPr lang="en-US" sz="1600" dirty="0" smtClean="0"/>
          </a:p>
          <a:p>
            <a:pPr marL="285750" indent="-285750">
              <a:buBlip>
                <a:blip r:embed="rId2"/>
              </a:buBlip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635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9555</TotalTime>
  <Words>170</Words>
  <Application>Microsoft Office PowerPoint</Application>
  <PresentationFormat>On-screen Show (4:3)</PresentationFormat>
  <Paragraphs>111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</dc:creator>
  <cp:lastModifiedBy>Stephanie</cp:lastModifiedBy>
  <cp:revision>211</cp:revision>
  <cp:lastPrinted>2017-04-19T01:06:22Z</cp:lastPrinted>
  <dcterms:created xsi:type="dcterms:W3CDTF">2017-04-15T17:37:28Z</dcterms:created>
  <dcterms:modified xsi:type="dcterms:W3CDTF">2018-07-09T22:57:46Z</dcterms:modified>
</cp:coreProperties>
</file>